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0" r:id="rId4"/>
    <p:sldId id="273" r:id="rId5"/>
    <p:sldId id="282" r:id="rId6"/>
    <p:sldId id="283" r:id="rId7"/>
    <p:sldId id="284" r:id="rId8"/>
    <p:sldId id="286" r:id="rId9"/>
    <p:sldId id="285" r:id="rId10"/>
    <p:sldId id="267" r:id="rId11"/>
  </p:sldIdLst>
  <p:sldSz cx="12192000" cy="6858000"/>
  <p:notesSz cx="6858000" cy="9144000"/>
  <p:embeddedFontLst>
    <p:embeddedFont>
      <p:font typeface="Algerian" panose="04020705040A02060702" pitchFamily="82" charset="0"/>
      <p:regular r:id="rId13"/>
    </p:embeddedFont>
    <p:embeddedFont>
      <p:font typeface="Century Gothic" panose="020B0502020202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9g0aOg2epv8MXmEVUtOKbHI+G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0027B6-560D-48A5-82CD-4CC80D98B71D}" v="3" dt="2022-04-25T23:54:22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17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Panneton" userId="775e1677cbeaa7cd" providerId="LiveId" clId="{0FA46DC7-031F-4E01-8F6D-CA648ED1F4E5}"/>
    <pc:docChg chg="custSel modSld">
      <pc:chgData name="Chris Panneton" userId="775e1677cbeaa7cd" providerId="LiveId" clId="{0FA46DC7-031F-4E01-8F6D-CA648ED1F4E5}" dt="2022-04-26T21:03:20.119" v="29" actId="20577"/>
      <pc:docMkLst>
        <pc:docMk/>
      </pc:docMkLst>
      <pc:sldChg chg="modSp">
        <pc:chgData name="Chris Panneton" userId="775e1677cbeaa7cd" providerId="LiveId" clId="{0FA46DC7-031F-4E01-8F6D-CA648ED1F4E5}" dt="2022-04-26T21:03:20.119" v="29" actId="20577"/>
        <pc:sldMkLst>
          <pc:docMk/>
          <pc:sldMk cId="2842780762" sldId="286"/>
        </pc:sldMkLst>
        <pc:spChg chg="mod">
          <ac:chgData name="Chris Panneton" userId="775e1677cbeaa7cd" providerId="LiveId" clId="{0FA46DC7-031F-4E01-8F6D-CA648ED1F4E5}" dt="2022-04-26T21:03:20.119" v="29" actId="20577"/>
          <ac:spMkLst>
            <pc:docMk/>
            <pc:sldMk cId="2842780762" sldId="286"/>
            <ac:spMk id="3" creationId="{B9885831-0709-417A-BC58-5828BEB126D4}"/>
          </ac:spMkLst>
        </pc:spChg>
      </pc:sldChg>
    </pc:docChg>
  </pc:docChgLst>
  <pc:docChgLst>
    <pc:chgData name="Chris Panneton" userId="775e1677cbeaa7cd" providerId="LiveId" clId="{4F0027B6-560D-48A5-82CD-4CC80D98B71D}"/>
    <pc:docChg chg="custSel addSld delSld modSld sldOrd">
      <pc:chgData name="Chris Panneton" userId="775e1677cbeaa7cd" providerId="LiveId" clId="{4F0027B6-560D-48A5-82CD-4CC80D98B71D}" dt="2022-04-26T00:52:38.789" v="3035" actId="27636"/>
      <pc:docMkLst>
        <pc:docMk/>
      </pc:docMkLst>
      <pc:sldChg chg="modSp mod">
        <pc:chgData name="Chris Panneton" userId="775e1677cbeaa7cd" providerId="LiveId" clId="{4F0027B6-560D-48A5-82CD-4CC80D98B71D}" dt="2022-04-25T21:01:10.004" v="15" actId="20577"/>
        <pc:sldMkLst>
          <pc:docMk/>
          <pc:sldMk cId="0" sldId="256"/>
        </pc:sldMkLst>
        <pc:spChg chg="mod">
          <ac:chgData name="Chris Panneton" userId="775e1677cbeaa7cd" providerId="LiveId" clId="{4F0027B6-560D-48A5-82CD-4CC80D98B71D}" dt="2022-04-25T21:01:10.004" v="15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 mod">
        <pc:chgData name="Chris Panneton" userId="775e1677cbeaa7cd" providerId="LiveId" clId="{4F0027B6-560D-48A5-82CD-4CC80D98B71D}" dt="2022-04-25T23:28:07.800" v="2683" actId="20577"/>
        <pc:sldMkLst>
          <pc:docMk/>
          <pc:sldMk cId="0" sldId="257"/>
        </pc:sldMkLst>
        <pc:spChg chg="mod">
          <ac:chgData name="Chris Panneton" userId="775e1677cbeaa7cd" providerId="LiveId" clId="{4F0027B6-560D-48A5-82CD-4CC80D98B71D}" dt="2022-04-25T23:28:07.800" v="2683" actId="20577"/>
          <ac:spMkLst>
            <pc:docMk/>
            <pc:sldMk cId="0" sldId="257"/>
            <ac:spMk id="99" creationId="{00000000-0000-0000-0000-000000000000}"/>
          </ac:spMkLst>
        </pc:spChg>
      </pc:sldChg>
      <pc:sldChg chg="modSp mod">
        <pc:chgData name="Chris Panneton" userId="775e1677cbeaa7cd" providerId="LiveId" clId="{4F0027B6-560D-48A5-82CD-4CC80D98B71D}" dt="2022-04-25T22:50:17.946" v="2349" actId="20577"/>
        <pc:sldMkLst>
          <pc:docMk/>
          <pc:sldMk cId="0" sldId="267"/>
        </pc:sldMkLst>
        <pc:spChg chg="mod">
          <ac:chgData name="Chris Panneton" userId="775e1677cbeaa7cd" providerId="LiveId" clId="{4F0027B6-560D-48A5-82CD-4CC80D98B71D}" dt="2022-04-25T22:50:17.946" v="2349" actId="20577"/>
          <ac:spMkLst>
            <pc:docMk/>
            <pc:sldMk cId="0" sldId="267"/>
            <ac:spMk id="176" creationId="{00000000-0000-0000-0000-000000000000}"/>
          </ac:spMkLst>
        </pc:spChg>
      </pc:sldChg>
      <pc:sldChg chg="modSp mod">
        <pc:chgData name="Chris Panneton" userId="775e1677cbeaa7cd" providerId="LiveId" clId="{4F0027B6-560D-48A5-82CD-4CC80D98B71D}" dt="2022-04-26T00:48:20.957" v="3008" actId="20577"/>
        <pc:sldMkLst>
          <pc:docMk/>
          <pc:sldMk cId="1996569789" sldId="270"/>
        </pc:sldMkLst>
        <pc:spChg chg="mod">
          <ac:chgData name="Chris Panneton" userId="775e1677cbeaa7cd" providerId="LiveId" clId="{4F0027B6-560D-48A5-82CD-4CC80D98B71D}" dt="2022-04-26T00:48:20.957" v="3008" actId="20577"/>
          <ac:spMkLst>
            <pc:docMk/>
            <pc:sldMk cId="1996569789" sldId="270"/>
            <ac:spMk id="3" creationId="{7F95F5F9-231F-483A-84A1-20125F1D53EA}"/>
          </ac:spMkLst>
        </pc:spChg>
      </pc:sldChg>
      <pc:sldChg chg="del">
        <pc:chgData name="Chris Panneton" userId="775e1677cbeaa7cd" providerId="LiveId" clId="{4F0027B6-560D-48A5-82CD-4CC80D98B71D}" dt="2022-04-25T22:05:14.081" v="658" actId="47"/>
        <pc:sldMkLst>
          <pc:docMk/>
          <pc:sldMk cId="3837936315" sldId="275"/>
        </pc:sldMkLst>
      </pc:sldChg>
      <pc:sldChg chg="del">
        <pc:chgData name="Chris Panneton" userId="775e1677cbeaa7cd" providerId="LiveId" clId="{4F0027B6-560D-48A5-82CD-4CC80D98B71D}" dt="2022-04-25T22:05:10.987" v="655" actId="47"/>
        <pc:sldMkLst>
          <pc:docMk/>
          <pc:sldMk cId="3916656167" sldId="276"/>
        </pc:sldMkLst>
      </pc:sldChg>
      <pc:sldChg chg="del">
        <pc:chgData name="Chris Panneton" userId="775e1677cbeaa7cd" providerId="LiveId" clId="{4F0027B6-560D-48A5-82CD-4CC80D98B71D}" dt="2022-04-25T22:05:13.494" v="657" actId="47"/>
        <pc:sldMkLst>
          <pc:docMk/>
          <pc:sldMk cId="2289732157" sldId="277"/>
        </pc:sldMkLst>
      </pc:sldChg>
      <pc:sldChg chg="del">
        <pc:chgData name="Chris Panneton" userId="775e1677cbeaa7cd" providerId="LiveId" clId="{4F0027B6-560D-48A5-82CD-4CC80D98B71D}" dt="2022-04-25T22:05:15.551" v="660" actId="47"/>
        <pc:sldMkLst>
          <pc:docMk/>
          <pc:sldMk cId="3315343167" sldId="279"/>
        </pc:sldMkLst>
      </pc:sldChg>
      <pc:sldChg chg="del">
        <pc:chgData name="Chris Panneton" userId="775e1677cbeaa7cd" providerId="LiveId" clId="{4F0027B6-560D-48A5-82CD-4CC80D98B71D}" dt="2022-04-25T22:05:12.357" v="656" actId="47"/>
        <pc:sldMkLst>
          <pc:docMk/>
          <pc:sldMk cId="13425434" sldId="280"/>
        </pc:sldMkLst>
      </pc:sldChg>
      <pc:sldChg chg="del">
        <pc:chgData name="Chris Panneton" userId="775e1677cbeaa7cd" providerId="LiveId" clId="{4F0027B6-560D-48A5-82CD-4CC80D98B71D}" dt="2022-04-25T22:05:14.736" v="659" actId="47"/>
        <pc:sldMkLst>
          <pc:docMk/>
          <pc:sldMk cId="3971043261" sldId="281"/>
        </pc:sldMkLst>
      </pc:sldChg>
      <pc:sldChg chg="modSp new mod">
        <pc:chgData name="Chris Panneton" userId="775e1677cbeaa7cd" providerId="LiveId" clId="{4F0027B6-560D-48A5-82CD-4CC80D98B71D}" dt="2022-04-26T00:24:44.710" v="2901" actId="20577"/>
        <pc:sldMkLst>
          <pc:docMk/>
          <pc:sldMk cId="228086457" sldId="283"/>
        </pc:sldMkLst>
        <pc:spChg chg="mod">
          <ac:chgData name="Chris Panneton" userId="775e1677cbeaa7cd" providerId="LiveId" clId="{4F0027B6-560D-48A5-82CD-4CC80D98B71D}" dt="2022-04-25T22:14:23.111" v="955" actId="2711"/>
          <ac:spMkLst>
            <pc:docMk/>
            <pc:sldMk cId="228086457" sldId="283"/>
            <ac:spMk id="2" creationId="{058D5F75-D421-43E8-B2E1-D4BD7E1FEC93}"/>
          </ac:spMkLst>
        </pc:spChg>
        <pc:spChg chg="mod">
          <ac:chgData name="Chris Panneton" userId="775e1677cbeaa7cd" providerId="LiveId" clId="{4F0027B6-560D-48A5-82CD-4CC80D98B71D}" dt="2022-04-26T00:24:44.710" v="2901" actId="20577"/>
          <ac:spMkLst>
            <pc:docMk/>
            <pc:sldMk cId="228086457" sldId="283"/>
            <ac:spMk id="3" creationId="{349FB5D3-2446-4279-8B51-C38564B6CC38}"/>
          </ac:spMkLst>
        </pc:spChg>
      </pc:sldChg>
      <pc:sldChg chg="modSp new mod ord">
        <pc:chgData name="Chris Panneton" userId="775e1677cbeaa7cd" providerId="LiveId" clId="{4F0027B6-560D-48A5-82CD-4CC80D98B71D}" dt="2022-04-25T22:45:37.603" v="2049" actId="20577"/>
        <pc:sldMkLst>
          <pc:docMk/>
          <pc:sldMk cId="2756748185" sldId="284"/>
        </pc:sldMkLst>
        <pc:spChg chg="mod">
          <ac:chgData name="Chris Panneton" userId="775e1677cbeaa7cd" providerId="LiveId" clId="{4F0027B6-560D-48A5-82CD-4CC80D98B71D}" dt="2022-04-25T22:42:52.594" v="1939" actId="2711"/>
          <ac:spMkLst>
            <pc:docMk/>
            <pc:sldMk cId="2756748185" sldId="284"/>
            <ac:spMk id="2" creationId="{B5AADBDB-3606-4B6D-8C2D-AEE597A4D61D}"/>
          </ac:spMkLst>
        </pc:spChg>
        <pc:spChg chg="mod">
          <ac:chgData name="Chris Panneton" userId="775e1677cbeaa7cd" providerId="LiveId" clId="{4F0027B6-560D-48A5-82CD-4CC80D98B71D}" dt="2022-04-25T22:45:37.603" v="2049" actId="20577"/>
          <ac:spMkLst>
            <pc:docMk/>
            <pc:sldMk cId="2756748185" sldId="284"/>
            <ac:spMk id="3" creationId="{EB283749-8264-4B5A-A4C1-EB4B487A884B}"/>
          </ac:spMkLst>
        </pc:spChg>
      </pc:sldChg>
      <pc:sldChg chg="modSp add mod">
        <pc:chgData name="Chris Panneton" userId="775e1677cbeaa7cd" providerId="LiveId" clId="{4F0027B6-560D-48A5-82CD-4CC80D98B71D}" dt="2022-04-25T23:54:37.344" v="2770" actId="20577"/>
        <pc:sldMkLst>
          <pc:docMk/>
          <pc:sldMk cId="290542908" sldId="285"/>
        </pc:sldMkLst>
        <pc:spChg chg="mod">
          <ac:chgData name="Chris Panneton" userId="775e1677cbeaa7cd" providerId="LiveId" clId="{4F0027B6-560D-48A5-82CD-4CC80D98B71D}" dt="2022-04-25T22:34:03.589" v="1332" actId="2711"/>
          <ac:spMkLst>
            <pc:docMk/>
            <pc:sldMk cId="290542908" sldId="285"/>
            <ac:spMk id="2" creationId="{B5AADBDB-3606-4B6D-8C2D-AEE597A4D61D}"/>
          </ac:spMkLst>
        </pc:spChg>
        <pc:spChg chg="mod">
          <ac:chgData name="Chris Panneton" userId="775e1677cbeaa7cd" providerId="LiveId" clId="{4F0027B6-560D-48A5-82CD-4CC80D98B71D}" dt="2022-04-25T23:54:37.344" v="2770" actId="20577"/>
          <ac:spMkLst>
            <pc:docMk/>
            <pc:sldMk cId="290542908" sldId="285"/>
            <ac:spMk id="3" creationId="{EB283749-8264-4B5A-A4C1-EB4B487A884B}"/>
          </ac:spMkLst>
        </pc:spChg>
      </pc:sldChg>
      <pc:sldChg chg="modSp new mod">
        <pc:chgData name="Chris Panneton" userId="775e1677cbeaa7cd" providerId="LiveId" clId="{4F0027B6-560D-48A5-82CD-4CC80D98B71D}" dt="2022-04-26T00:52:38.789" v="3035" actId="27636"/>
        <pc:sldMkLst>
          <pc:docMk/>
          <pc:sldMk cId="2842780762" sldId="286"/>
        </pc:sldMkLst>
        <pc:spChg chg="mod">
          <ac:chgData name="Chris Panneton" userId="775e1677cbeaa7cd" providerId="LiveId" clId="{4F0027B6-560D-48A5-82CD-4CC80D98B71D}" dt="2022-04-25T23:27:38.978" v="2669" actId="2711"/>
          <ac:spMkLst>
            <pc:docMk/>
            <pc:sldMk cId="2842780762" sldId="286"/>
            <ac:spMk id="2" creationId="{411592BD-9B59-4B9A-B59A-BABFA53AC2E6}"/>
          </ac:spMkLst>
        </pc:spChg>
        <pc:spChg chg="mod">
          <ac:chgData name="Chris Panneton" userId="775e1677cbeaa7cd" providerId="LiveId" clId="{4F0027B6-560D-48A5-82CD-4CC80D98B71D}" dt="2022-04-26T00:52:38.789" v="3035" actId="27636"/>
          <ac:spMkLst>
            <pc:docMk/>
            <pc:sldMk cId="2842780762" sldId="286"/>
            <ac:spMk id="3" creationId="{B9885831-0709-417A-BC58-5828BEB126D4}"/>
          </ac:spMkLst>
        </pc:spChg>
      </pc:sldChg>
      <pc:sldMasterChg chg="delSldLayout">
        <pc:chgData name="Chris Panneton" userId="775e1677cbeaa7cd" providerId="LiveId" clId="{4F0027B6-560D-48A5-82CD-4CC80D98B71D}" dt="2022-04-25T22:05:13.494" v="657" actId="47"/>
        <pc:sldMasterMkLst>
          <pc:docMk/>
          <pc:sldMasterMk cId="0" sldId="2147483648"/>
        </pc:sldMasterMkLst>
        <pc:sldLayoutChg chg="del">
          <pc:chgData name="Chris Panneton" userId="775e1677cbeaa7cd" providerId="LiveId" clId="{4F0027B6-560D-48A5-82CD-4CC80D98B71D}" dt="2022-04-25T22:05:13.494" v="657" actId="47"/>
          <pc:sldLayoutMkLst>
            <pc:docMk/>
            <pc:sldMasterMk cId="0" sldId="2147483648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40e4e4f38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540e4e4f38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3" name="Google Shape;173;g540e4e4f38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/>
          <p:nvPr/>
        </p:nvSpPr>
        <p:spPr>
          <a:xfrm>
            <a:off x="0" y="1041400"/>
            <a:ext cx="12192000" cy="42165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rgbClr val="3138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1"/>
          <p:cNvSpPr txBox="1">
            <a:spLocks noGrp="1"/>
          </p:cNvSpPr>
          <p:nvPr>
            <p:ph type="ctrTitle"/>
          </p:nvPr>
        </p:nvSpPr>
        <p:spPr>
          <a:xfrm>
            <a:off x="1524000" y="1041400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6000"/>
              <a:buFont typeface="Arial"/>
              <a:buNone/>
              <a:defRPr sz="6000" b="0" cap="none">
                <a:solidFill>
                  <a:srgbClr val="31382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 b="0" cap="none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1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1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1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4" name="Google Shape;84;p21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2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17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62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1"/>
          </p:nvPr>
        </p:nvSpPr>
        <p:spPr>
          <a:xfrm>
            <a:off x="831850" y="1489075"/>
            <a:ext cx="5156100" cy="6414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2"/>
          </p:nvPr>
        </p:nvSpPr>
        <p:spPr>
          <a:xfrm>
            <a:off x="831850" y="2193925"/>
            <a:ext cx="5156100" cy="3978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3"/>
          </p:nvPr>
        </p:nvSpPr>
        <p:spPr>
          <a:xfrm>
            <a:off x="6189663" y="1489075"/>
            <a:ext cx="5157900" cy="6414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4"/>
          </p:nvPr>
        </p:nvSpPr>
        <p:spPr>
          <a:xfrm>
            <a:off x="6189663" y="2193925"/>
            <a:ext cx="5157900" cy="3978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16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16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2"/>
          </p:nvPr>
        </p:nvSpPr>
        <p:spPr>
          <a:xfrm>
            <a:off x="839788" y="2101850"/>
            <a:ext cx="3932100" cy="3759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5" name="Google Shape;65;p18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 descr="An empty placeholder to add an image. Click on the placeholder and select the image that you wish to add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4A533D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4A533D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4A533D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body" idx="1"/>
          </p:nvPr>
        </p:nvSpPr>
        <p:spPr>
          <a:xfrm>
            <a:off x="839788" y="2101850"/>
            <a:ext cx="3932100" cy="3759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19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9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0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20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31382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4A533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4A533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pervanguard.com/sho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3789484" y="1041400"/>
            <a:ext cx="6878515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6000"/>
              <a:buFont typeface="Algerian"/>
              <a:buNone/>
            </a:pPr>
            <a:r>
              <a:rPr lang="en-US" dirty="0">
                <a:latin typeface="Algerian"/>
                <a:ea typeface="Algerian"/>
                <a:cs typeface="Algerian"/>
                <a:sym typeface="Algerian"/>
              </a:rPr>
              <a:t>VIPS Team Parent Meeting</a:t>
            </a:r>
            <a:endParaRPr dirty="0"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3789475" y="3602050"/>
            <a:ext cx="6878400" cy="12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latin typeface="Century Gothic"/>
                <a:ea typeface="Century Gothic"/>
                <a:cs typeface="Century Gothic"/>
                <a:sym typeface="Century Gothic"/>
              </a:rPr>
              <a:t>April 25, 2022</a:t>
            </a:r>
            <a:endParaRPr b="1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latin typeface="Century Gothic"/>
                <a:ea typeface="Century Gothic"/>
                <a:cs typeface="Century Gothic"/>
                <a:sym typeface="Century Gothic"/>
              </a:rPr>
              <a:t>Wednesday, 7:00 pm</a:t>
            </a:r>
            <a:endParaRPr b="1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latin typeface="Century Gothic"/>
                <a:ea typeface="Century Gothic"/>
                <a:cs typeface="Century Gothic"/>
                <a:sym typeface="Century Gothic"/>
              </a:rPr>
              <a:t>Verrado High School</a:t>
            </a:r>
            <a:endParaRPr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1106" y="1190256"/>
            <a:ext cx="4047353" cy="393895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1473350" y="5430850"/>
            <a:ext cx="9717000" cy="5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1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Vanguard Involved Parent Support Team is a 501(C) (3) non-profit organization.</a:t>
            </a:r>
            <a:endParaRPr sz="1900" b="1" i="1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40e4e4f38_0_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>
                <a:latin typeface="Algerian"/>
                <a:ea typeface="Algerian"/>
                <a:cs typeface="Algerian"/>
                <a:sym typeface="Algerian"/>
              </a:rPr>
              <a:t>Questions?</a:t>
            </a:r>
            <a:endParaRPr dirty="0"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176" name="Google Shape;176;g540e4e4f38_0_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Next VIPS Parent Meeting</a:t>
            </a: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9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Monday, May 23, 2022, 7:00 PM</a:t>
            </a:r>
            <a:endParaRPr sz="39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Verrado High School and Virtual</a:t>
            </a:r>
          </a:p>
          <a:p>
            <a:pPr marL="342900" algn="ctr">
              <a:spcBef>
                <a:spcPts val="840"/>
              </a:spcBef>
              <a:buClr>
                <a:srgbClr val="000000"/>
              </a:buClr>
              <a:buSzPts val="2800"/>
            </a:pPr>
            <a:endParaRPr lang="en-US" sz="2200" dirty="0">
              <a:solidFill>
                <a:srgbClr val="313829"/>
              </a:solidFill>
            </a:endParaRPr>
          </a:p>
          <a:p>
            <a:pPr marL="342900" algn="ctr">
              <a:spcBef>
                <a:spcPts val="840"/>
              </a:spcBef>
              <a:buClr>
                <a:srgbClr val="000000"/>
              </a:buClr>
              <a:buSzPts val="2800"/>
            </a:pPr>
            <a:r>
              <a:rPr lang="en-US" sz="2200" dirty="0">
                <a:solidFill>
                  <a:srgbClr val="313829"/>
                </a:solidFill>
              </a:rPr>
              <a:t>No VIPS Parent Meeting in June</a:t>
            </a:r>
          </a:p>
          <a:p>
            <a:pPr marL="342900" algn="ctr">
              <a:spcBef>
                <a:spcPts val="840"/>
              </a:spcBef>
              <a:buClr>
                <a:srgbClr val="000000"/>
              </a:buClr>
              <a:buSzPts val="2800"/>
            </a:pPr>
            <a:r>
              <a:rPr lang="en-US" sz="2200" dirty="0">
                <a:solidFill>
                  <a:srgbClr val="313829"/>
                </a:solidFill>
              </a:rPr>
              <a:t>VIPS Parent Meeting July 25 – This will be important to start the year off strong, building relationships with new parents, begin prepping for VTC, and supporting the Vanguard.</a:t>
            </a:r>
            <a:endParaRPr sz="22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44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rgbClr val="31382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4400"/>
              <a:buFont typeface="Algerian"/>
              <a:buNone/>
            </a:pPr>
            <a:r>
              <a:rPr lang="en-US" sz="5000" dirty="0">
                <a:latin typeface="Algerian"/>
                <a:ea typeface="Algerian"/>
                <a:cs typeface="Algerian"/>
                <a:sym typeface="Algerian"/>
              </a:rPr>
              <a:t>Agenda</a:t>
            </a:r>
            <a:endParaRPr sz="5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7610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200" dirty="0"/>
              <a:t>Budget Update</a:t>
            </a:r>
          </a:p>
          <a:p>
            <a:pPr marL="685800" lvl="1" indent="-228600">
              <a:lnSpc>
                <a:spcPct val="150000"/>
              </a:lnSpc>
              <a:spcBef>
                <a:spcPts val="0"/>
              </a:spcBef>
              <a:buSzPts val="3600"/>
            </a:pPr>
            <a:r>
              <a:rPr lang="en-US" sz="2800" dirty="0"/>
              <a:t>WGAZ and WGI Update</a:t>
            </a:r>
          </a:p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200" dirty="0"/>
              <a:t>New VIPS Board roles, positions, and nominations</a:t>
            </a:r>
          </a:p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200" dirty="0"/>
              <a:t>End of the Year Events</a:t>
            </a:r>
          </a:p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200" dirty="0"/>
              <a:t>Hitting the ground running in 2022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endParaRPr lang="en-US" sz="32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55F5-423F-4453-8044-4BC4D4B7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5F5F9-231F-483A-84A1-20125F1D5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Balance as of today: $14,562.04</a:t>
            </a:r>
          </a:p>
          <a:p>
            <a:pPr lvl="1"/>
            <a:r>
              <a:rPr lang="en-US" sz="1800" dirty="0"/>
              <a:t>Last month VIPS Parent meeting: $18,319.14</a:t>
            </a:r>
          </a:p>
          <a:p>
            <a:endParaRPr lang="en-US" dirty="0"/>
          </a:p>
          <a:p>
            <a:r>
              <a:rPr lang="en-US" b="1" u="sng" dirty="0"/>
              <a:t>Income for April: $9,837 WGAZ Concessions</a:t>
            </a:r>
          </a:p>
          <a:p>
            <a:pPr lvl="1"/>
            <a:r>
              <a:rPr lang="en-US" sz="2200" b="1" u="sng" dirty="0"/>
              <a:t>Plus, an additional $17,952 from WGI and WGAZ coming soon</a:t>
            </a:r>
          </a:p>
          <a:p>
            <a:pPr lvl="1"/>
            <a:endParaRPr lang="en-US" b="1" u="sng" dirty="0"/>
          </a:p>
          <a:p>
            <a:endParaRPr lang="en-US" b="1" u="sng" dirty="0"/>
          </a:p>
          <a:p>
            <a:r>
              <a:rPr lang="en-US" b="1" u="sng" dirty="0"/>
              <a:t>Expenditures for April: $13,837.66</a:t>
            </a:r>
          </a:p>
          <a:p>
            <a:pPr lvl="1"/>
            <a:r>
              <a:rPr lang="en-US" b="1" u="sng" dirty="0"/>
              <a:t>$455 Gas &amp; Parking for Cali trip</a:t>
            </a:r>
          </a:p>
          <a:p>
            <a:pPr lvl="1"/>
            <a:r>
              <a:rPr lang="en-US" b="1" u="sng" dirty="0"/>
              <a:t>$6664.65 Cali trip (snacks, bus, instrument)</a:t>
            </a:r>
          </a:p>
          <a:p>
            <a:pPr lvl="1"/>
            <a:r>
              <a:rPr lang="en-US" b="1" u="sng" dirty="0"/>
              <a:t>$2565.50 WGAZ Expenses</a:t>
            </a:r>
          </a:p>
          <a:p>
            <a:pPr lvl="1"/>
            <a:r>
              <a:rPr lang="en-US" b="1" u="sng" dirty="0"/>
              <a:t>$3775 Clinicians</a:t>
            </a:r>
          </a:p>
          <a:p>
            <a:pPr lvl="1"/>
            <a:r>
              <a:rPr lang="en-US" b="1" u="sng" dirty="0"/>
              <a:t>$377.51 </a:t>
            </a:r>
            <a:r>
              <a:rPr lang="en-US" b="1" u="sng" dirty="0" err="1"/>
              <a:t>Misc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6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ABEC-14D3-4F92-86C7-D05FD356E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21"/>
            <a:ext cx="10515600" cy="593351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New for 2022 – VIPS Board Roles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20BED-39C1-4F79-AF39-769CD3081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813" y="924232"/>
            <a:ext cx="11808542" cy="57603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u="sng" dirty="0"/>
              <a:t>President</a:t>
            </a:r>
            <a:r>
              <a:rPr lang="en-US" dirty="0"/>
              <a:t> – (Vision) Oversee the operations of the board, present at meetings, liaison between director and board, responsible for 501c3 requirements, communicates with board members, parents, school, district, and director.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b="1" u="sng" dirty="0"/>
              <a:t>Vice President </a:t>
            </a:r>
            <a:r>
              <a:rPr lang="en-US" dirty="0"/>
              <a:t>– (Leadership) Assists President, oversees Events Coordinator, Communications, Volunteer Coordinator.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b="1" u="sng" dirty="0"/>
              <a:t>Records Secretary </a:t>
            </a:r>
            <a:r>
              <a:rPr lang="en-US" dirty="0"/>
              <a:t>– (Organization) Custodian of all essential documents, board minutes, emails, contacts, records, and deadlines.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7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ABEC-14D3-4F92-86C7-D05FD356E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21"/>
            <a:ext cx="10515600" cy="593351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New for 2022 – VIPS Board Roles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20BED-39C1-4F79-AF39-769CD3081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813" y="924232"/>
            <a:ext cx="11808542" cy="576034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u="sng" dirty="0"/>
              <a:t>Communications Secretary </a:t>
            </a:r>
            <a:r>
              <a:rPr lang="en-US" dirty="0"/>
              <a:t>– (Technology) Maintains social media posts, updates and manages the website, communicates information to parents, promotes fundraisers, events, volunteer needs, manages shared calendar and VIPS Team Shop.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b="1" u="sng" dirty="0"/>
              <a:t>Treasurer</a:t>
            </a:r>
            <a:r>
              <a:rPr lang="en-US" dirty="0"/>
              <a:t> – (Financial) Manages the fiscal responsibilities of the 501c3, updates financial records, communicates with board and members financial information, maintains tax and IRS deadlines (with Secretary), maintains budget income and expenditures.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b="1" u="sng" dirty="0"/>
              <a:t>Volunteer Coordinator </a:t>
            </a:r>
            <a:r>
              <a:rPr lang="en-US" dirty="0"/>
              <a:t>– (Relationships) Builds relationships </a:t>
            </a:r>
            <a:r>
              <a:rPr lang="en-US"/>
              <a:t>with parents, </a:t>
            </a:r>
            <a:r>
              <a:rPr lang="en-US" dirty="0"/>
              <a:t>solicits volunteers for events, oversees volunteer placement, roles, duties, and responsibilities.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b="1" u="sng" dirty="0"/>
              <a:t>Events Coordinator </a:t>
            </a:r>
            <a:r>
              <a:rPr lang="en-US" dirty="0"/>
              <a:t>– (Planning) Manages and organizes various events. Solicits sponsorships and oversees fundraisers. Completes all required paperwork.</a:t>
            </a:r>
          </a:p>
        </p:txBody>
      </p:sp>
    </p:spTree>
    <p:extLst>
      <p:ext uri="{BB962C8B-B14F-4D97-AF65-F5344CB8AC3E}">
        <p14:creationId xmlns:p14="http://schemas.microsoft.com/office/powerpoint/2010/main" val="289116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5F75-D421-43E8-B2E1-D4BD7E1F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2022-2023 VIPS Board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FB5D3-2446-4279-8B51-C38564B6CC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VIPS Board Job Descriptions on the website – April 28</a:t>
            </a:r>
          </a:p>
          <a:p>
            <a:pPr>
              <a:lnSpc>
                <a:spcPct val="150000"/>
              </a:lnSpc>
            </a:pPr>
            <a:r>
              <a:rPr lang="en-US" dirty="0"/>
              <a:t>VIPS Board Nominations at the concert – May 2</a:t>
            </a:r>
          </a:p>
          <a:p>
            <a:pPr>
              <a:lnSpc>
                <a:spcPct val="150000"/>
              </a:lnSpc>
            </a:pPr>
            <a:r>
              <a:rPr lang="en-US" dirty="0"/>
              <a:t>Voting for New Board Members – May 7</a:t>
            </a:r>
          </a:p>
          <a:p>
            <a:pPr>
              <a:lnSpc>
                <a:spcPct val="150000"/>
              </a:lnSpc>
            </a:pPr>
            <a:r>
              <a:rPr lang="en-US" dirty="0"/>
              <a:t>New Board starts - June 2022</a:t>
            </a:r>
          </a:p>
        </p:txBody>
      </p:sp>
    </p:spTree>
    <p:extLst>
      <p:ext uri="{BB962C8B-B14F-4D97-AF65-F5344CB8AC3E}">
        <p14:creationId xmlns:p14="http://schemas.microsoft.com/office/powerpoint/2010/main" val="22808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DBDB-3606-4B6D-8C2D-AEE597A4D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End of the Year 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83749-8264-4B5A-A4C1-EB4B487A8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419" y="1825624"/>
            <a:ext cx="10616381" cy="481114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April 26 – State Symphonic Festival</a:t>
            </a:r>
          </a:p>
          <a:p>
            <a:pPr>
              <a:lnSpc>
                <a:spcPct val="110000"/>
              </a:lnSpc>
            </a:pPr>
            <a:r>
              <a:rPr lang="en-US" dirty="0"/>
              <a:t>April 27 - Jazz and Color Guard performing at VMS </a:t>
            </a:r>
            <a:r>
              <a:rPr lang="en-US" sz="2000" dirty="0"/>
              <a:t>(11 AM-1 PM)</a:t>
            </a:r>
          </a:p>
          <a:p>
            <a:pPr>
              <a:lnSpc>
                <a:spcPct val="110000"/>
              </a:lnSpc>
            </a:pPr>
            <a:r>
              <a:rPr lang="en-US" dirty="0"/>
              <a:t>April 28 – One World, One Verrado (7 PM) VHS</a:t>
            </a:r>
          </a:p>
          <a:p>
            <a:pPr>
              <a:lnSpc>
                <a:spcPct val="110000"/>
              </a:lnSpc>
            </a:pPr>
            <a:r>
              <a:rPr lang="en-US" dirty="0"/>
              <a:t>April 29 -  Broadway Night at VHS (7 PM) VHS</a:t>
            </a:r>
          </a:p>
          <a:p>
            <a:pPr>
              <a:lnSpc>
                <a:spcPct val="110000"/>
              </a:lnSpc>
            </a:pPr>
            <a:r>
              <a:rPr lang="en-US" dirty="0"/>
              <a:t>April 30 – VHS Prom (not band related)</a:t>
            </a:r>
          </a:p>
          <a:p>
            <a:pPr>
              <a:lnSpc>
                <a:spcPct val="110000"/>
              </a:lnSpc>
            </a:pPr>
            <a:r>
              <a:rPr lang="en-US" dirty="0"/>
              <a:t>May 2 – Vanguard End of the Year Concert – (6 PM) VHS</a:t>
            </a:r>
          </a:p>
          <a:p>
            <a:pPr>
              <a:lnSpc>
                <a:spcPct val="110000"/>
              </a:lnSpc>
            </a:pPr>
            <a:r>
              <a:rPr lang="en-US" sz="1800" b="1" dirty="0">
                <a:solidFill>
                  <a:srgbClr val="00B0F0"/>
                </a:solidFill>
              </a:rPr>
              <a:t>May 3-6 – OK…take a moment and breath. 4 days of nothing. What will we do? (PHEW)</a:t>
            </a:r>
          </a:p>
          <a:p>
            <a:pPr>
              <a:lnSpc>
                <a:spcPct val="110000"/>
              </a:lnSpc>
            </a:pPr>
            <a:r>
              <a:rPr lang="en-US" dirty="0"/>
              <a:t>May 7 – Band Banquet (6 PM) VHS</a:t>
            </a:r>
          </a:p>
          <a:p>
            <a:pPr>
              <a:lnSpc>
                <a:spcPct val="110000"/>
              </a:lnSpc>
            </a:pPr>
            <a:r>
              <a:rPr lang="en-US" dirty="0"/>
              <a:t>May 9 – 2022-23 Fall Band Meeting (6 PM)</a:t>
            </a:r>
          </a:p>
          <a:p>
            <a:pPr>
              <a:lnSpc>
                <a:spcPct val="110000"/>
              </a:lnSpc>
            </a:pPr>
            <a:r>
              <a:rPr lang="en-US" dirty="0"/>
              <a:t>May 18 – VHS Senior Parade (non-band related)</a:t>
            </a:r>
          </a:p>
          <a:p>
            <a:pPr>
              <a:lnSpc>
                <a:spcPct val="110000"/>
              </a:lnSpc>
            </a:pPr>
            <a:r>
              <a:rPr lang="en-US" dirty="0"/>
              <a:t>May 19 – Jazz to perform at the Nash Jazz Club</a:t>
            </a:r>
          </a:p>
        </p:txBody>
      </p:sp>
    </p:spTree>
    <p:extLst>
      <p:ext uri="{BB962C8B-B14F-4D97-AF65-F5344CB8AC3E}">
        <p14:creationId xmlns:p14="http://schemas.microsoft.com/office/powerpoint/2010/main" val="275674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592BD-9B59-4B9A-B59A-BABFA53A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Vanguard End of the Year Banquet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85831-0709-417A-BC58-5828BEB126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May 7, 2022</a:t>
            </a:r>
          </a:p>
          <a:p>
            <a:r>
              <a:rPr lang="en-US" dirty="0"/>
              <a:t>6:00 PM</a:t>
            </a:r>
          </a:p>
          <a:p>
            <a:r>
              <a:rPr lang="en-US" dirty="0"/>
              <a:t>VHS Cafeteria</a:t>
            </a:r>
          </a:p>
          <a:p>
            <a:r>
              <a:rPr lang="en-US" dirty="0"/>
              <a:t>$10 per person</a:t>
            </a:r>
          </a:p>
          <a:p>
            <a:r>
              <a:rPr lang="en-US" dirty="0"/>
              <a:t>Sit-down dinner catered by Old Pueblo Mexican Restaurant</a:t>
            </a:r>
          </a:p>
          <a:p>
            <a:r>
              <a:rPr lang="en-US" dirty="0"/>
              <a:t>Awards to follow after dinner</a:t>
            </a:r>
          </a:p>
          <a:p>
            <a:r>
              <a:rPr lang="en-US" dirty="0"/>
              <a:t>Attire is </a:t>
            </a:r>
            <a:r>
              <a:rPr lang="en-US"/>
              <a:t>semi-formal.</a:t>
            </a:r>
          </a:p>
          <a:p>
            <a:r>
              <a:rPr lang="en-US"/>
              <a:t>Students </a:t>
            </a:r>
            <a:r>
              <a:rPr lang="en-US" dirty="0"/>
              <a:t>may dress formally if they desire.</a:t>
            </a:r>
          </a:p>
          <a:p>
            <a:r>
              <a:rPr lang="en-US" dirty="0"/>
              <a:t>Purchase tickets online at </a:t>
            </a:r>
            <a:r>
              <a:rPr lang="en-US" dirty="0">
                <a:hlinkClick r:id="rId2"/>
              </a:rPr>
              <a:t>www.vipervanguard.com/shop</a:t>
            </a:r>
            <a:r>
              <a:rPr lang="en-US" dirty="0"/>
              <a:t>. </a:t>
            </a:r>
          </a:p>
          <a:p>
            <a:r>
              <a:rPr lang="en-US" dirty="0"/>
              <a:t>Deadline is April 30.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8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DBDB-3606-4B6D-8C2D-AEE597A4D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Hitting the Ground Running in 2022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83749-8264-4B5A-A4C1-EB4B487A88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Additional Instructors and Clinicians - $20K-$25K </a:t>
            </a:r>
            <a:r>
              <a:rPr lang="en-US" sz="2400" dirty="0"/>
              <a:t>(1</a:t>
            </a:r>
            <a:r>
              <a:rPr lang="en-US" sz="2400" baseline="30000" dirty="0"/>
              <a:t>st</a:t>
            </a:r>
            <a:r>
              <a:rPr lang="en-US" sz="2400" dirty="0"/>
              <a:t> Semester)</a:t>
            </a:r>
          </a:p>
          <a:p>
            <a:pPr>
              <a:lnSpc>
                <a:spcPct val="100000"/>
              </a:lnSpc>
            </a:pPr>
            <a:r>
              <a:rPr lang="en-US" dirty="0"/>
              <a:t>VIPS Parent Meeting – July 25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Begin planning VTC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Sponsorships, donations, volunteers, programs, etc.</a:t>
            </a:r>
          </a:p>
          <a:p>
            <a:pPr>
              <a:lnSpc>
                <a:spcPct val="100000"/>
              </a:lnSpc>
            </a:pPr>
            <a:r>
              <a:rPr lang="en-US" dirty="0"/>
              <a:t>BC1 – July 25 – Aug 2</a:t>
            </a:r>
          </a:p>
          <a:p>
            <a:pPr>
              <a:lnSpc>
                <a:spcPct val="100000"/>
              </a:lnSpc>
            </a:pPr>
            <a:r>
              <a:rPr lang="en-US" dirty="0"/>
              <a:t>VTC – October 1</a:t>
            </a:r>
          </a:p>
          <a:p>
            <a:pPr>
              <a:lnSpc>
                <a:spcPct val="100000"/>
              </a:lnSpc>
            </a:pPr>
            <a:r>
              <a:rPr lang="en-US" dirty="0"/>
              <a:t>BC2 – October 10-13</a:t>
            </a:r>
          </a:p>
        </p:txBody>
      </p:sp>
    </p:spTree>
    <p:extLst>
      <p:ext uri="{BB962C8B-B14F-4D97-AF65-F5344CB8AC3E}">
        <p14:creationId xmlns:p14="http://schemas.microsoft.com/office/powerpoint/2010/main" val="29054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708</Words>
  <Application>Microsoft Office PowerPoint</Application>
  <PresentationFormat>Widescreen</PresentationFormat>
  <Paragraphs>85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Algerian</vt:lpstr>
      <vt:lpstr>Century Gothic</vt:lpstr>
      <vt:lpstr>Sheet music design template</vt:lpstr>
      <vt:lpstr>VIPS Team Parent Meeting</vt:lpstr>
      <vt:lpstr>Agenda</vt:lpstr>
      <vt:lpstr>Budget</vt:lpstr>
      <vt:lpstr>New for 2022 – VIPS Board Roles</vt:lpstr>
      <vt:lpstr>New for 2022 – VIPS Board Roles</vt:lpstr>
      <vt:lpstr>2022-2023 VIPS Board Information</vt:lpstr>
      <vt:lpstr>End of the Year Events</vt:lpstr>
      <vt:lpstr>Vanguard End of the Year Banquet</vt:lpstr>
      <vt:lpstr>Hitting the Ground Running in 2022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VIPS Team Parent Meeting</dc:title>
  <dc:creator>Christopher Panneton</dc:creator>
  <cp:lastModifiedBy>Christopher Panneton</cp:lastModifiedBy>
  <cp:revision>3</cp:revision>
  <dcterms:created xsi:type="dcterms:W3CDTF">2019-07-19T21:17:34Z</dcterms:created>
  <dcterms:modified xsi:type="dcterms:W3CDTF">2022-04-26T21:03:28Z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